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50"/>
  </p:notesMasterIdLst>
  <p:sldIdLst>
    <p:sldId id="259" r:id="rId2"/>
    <p:sldId id="263" r:id="rId3"/>
    <p:sldId id="287" r:id="rId4"/>
    <p:sldId id="293" r:id="rId5"/>
    <p:sldId id="288" r:id="rId6"/>
    <p:sldId id="299" r:id="rId7"/>
    <p:sldId id="285" r:id="rId8"/>
    <p:sldId id="296" r:id="rId9"/>
    <p:sldId id="307" r:id="rId10"/>
    <p:sldId id="309" r:id="rId11"/>
    <p:sldId id="308" r:id="rId12"/>
    <p:sldId id="305" r:id="rId13"/>
    <p:sldId id="286" r:id="rId14"/>
    <p:sldId id="304" r:id="rId15"/>
    <p:sldId id="289" r:id="rId16"/>
    <p:sldId id="264" r:id="rId17"/>
    <p:sldId id="270" r:id="rId18"/>
    <p:sldId id="300" r:id="rId19"/>
    <p:sldId id="301" r:id="rId20"/>
    <p:sldId id="298" r:id="rId21"/>
    <p:sldId id="311" r:id="rId22"/>
    <p:sldId id="310" r:id="rId23"/>
    <p:sldId id="315" r:id="rId24"/>
    <p:sldId id="317" r:id="rId25"/>
    <p:sldId id="316" r:id="rId26"/>
    <p:sldId id="314" r:id="rId27"/>
    <p:sldId id="290" r:id="rId28"/>
    <p:sldId id="265" r:id="rId29"/>
    <p:sldId id="291" r:id="rId30"/>
    <p:sldId id="272" r:id="rId31"/>
    <p:sldId id="271" r:id="rId32"/>
    <p:sldId id="273" r:id="rId33"/>
    <p:sldId id="274" r:id="rId34"/>
    <p:sldId id="275" r:id="rId35"/>
    <p:sldId id="277" r:id="rId36"/>
    <p:sldId id="276" r:id="rId37"/>
    <p:sldId id="278" r:id="rId38"/>
    <p:sldId id="281" r:id="rId39"/>
    <p:sldId id="279" r:id="rId40"/>
    <p:sldId id="283" r:id="rId41"/>
    <p:sldId id="282" r:id="rId42"/>
    <p:sldId id="266" r:id="rId43"/>
    <p:sldId id="292" r:id="rId44"/>
    <p:sldId id="267" r:id="rId45"/>
    <p:sldId id="302" r:id="rId46"/>
    <p:sldId id="303" r:id="rId47"/>
    <p:sldId id="268" r:id="rId48"/>
    <p:sldId id="269" r:id="rId49"/>
  </p:sldIdLst>
  <p:sldSz cx="9144000" cy="6858000" type="screen4x3"/>
  <p:notesSz cx="6799263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" id="{78CFA9FE-D232-4A78-81B9-6335646DC4C9}">
          <p14:sldIdLst>
            <p14:sldId id="259"/>
            <p14:sldId id="263"/>
          </p14:sldIdLst>
        </p14:section>
        <p14:section name="intro" id="{46FF9AF4-8CBE-44DE-91D2-6BF614CCE32A}">
          <p14:sldIdLst>
            <p14:sldId id="287"/>
            <p14:sldId id="293"/>
          </p14:sldIdLst>
        </p14:section>
        <p14:section name="tool overview" id="{79C68C86-2DB0-4609-B87A-4ECC9D941607}">
          <p14:sldIdLst>
            <p14:sldId id="288"/>
            <p14:sldId id="299"/>
            <p14:sldId id="285"/>
            <p14:sldId id="296"/>
          </p14:sldIdLst>
        </p14:section>
        <p14:section name="tool overview_ex" id="{73DEA3CF-F011-4237-9B7F-6B8308EDF983}">
          <p14:sldIdLst>
            <p14:sldId id="307"/>
            <p14:sldId id="309"/>
            <p14:sldId id="308"/>
            <p14:sldId id="305"/>
            <p14:sldId id="286"/>
            <p14:sldId id="304"/>
          </p14:sldIdLst>
        </p14:section>
        <p14:section name="overview_software" id="{B1716447-EEE5-418F-A17A-2F0A26A9E4AF}">
          <p14:sldIdLst>
            <p14:sldId id="289"/>
            <p14:sldId id="264"/>
            <p14:sldId id="270"/>
            <p14:sldId id="300"/>
            <p14:sldId id="301"/>
          </p14:sldIdLst>
        </p14:section>
        <p14:section name="test under sw_code" id="{9E04F14C-FD55-4311-BDAC-76806E9EA0B9}">
          <p14:sldIdLst>
            <p14:sldId id="298"/>
            <p14:sldId id="311"/>
            <p14:sldId id="310"/>
          </p14:sldIdLst>
        </p14:section>
        <p14:section name="sw test_code" id="{A0E252A7-8E13-4FAC-B8FB-0674D5E7E75A}">
          <p14:sldIdLst>
            <p14:sldId id="315"/>
            <p14:sldId id="317"/>
            <p14:sldId id="316"/>
            <p14:sldId id="314"/>
          </p14:sldIdLst>
        </p14:section>
        <p14:section name="test case design" id="{F16602A4-51B4-456B-BA10-8FD3E45A285C}">
          <p14:sldIdLst>
            <p14:sldId id="290"/>
            <p14:sldId id="265"/>
          </p14:sldIdLst>
        </p14:section>
        <p14:section name="test result &amp; demo" id="{F1803378-2DD9-403C-ABEF-E1A83ABDA070}">
          <p14:sldIdLst>
            <p14:sldId id="291"/>
            <p14:sldId id="272"/>
            <p14:sldId id="271"/>
            <p14:sldId id="273"/>
            <p14:sldId id="274"/>
            <p14:sldId id="275"/>
            <p14:sldId id="277"/>
            <p14:sldId id="276"/>
            <p14:sldId id="278"/>
            <p14:sldId id="281"/>
            <p14:sldId id="279"/>
            <p14:sldId id="283"/>
            <p14:sldId id="282"/>
            <p14:sldId id="266"/>
          </p14:sldIdLst>
        </p14:section>
        <p14:section name="lesson" id="{846AE215-6691-4827-8B7D-73B4219C8131}">
          <p14:sldIdLst>
            <p14:sldId id="292"/>
            <p14:sldId id="267"/>
          </p14:sldIdLst>
        </p14:section>
        <p14:section name="future work" id="{193189D9-FF7C-4119-B15A-E5640DFE5748}">
          <p14:sldIdLst>
            <p14:sldId id="302"/>
            <p14:sldId id="303"/>
          </p14:sldIdLst>
        </p14:section>
        <p14:section name="fin" id="{ED3044BF-F8DF-4EAC-85C3-73B0F19E5CC3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6" autoAdjust="0"/>
    <p:restoredTop sz="77073" autoAdjust="0"/>
  </p:normalViewPr>
  <p:slideViewPr>
    <p:cSldViewPr>
      <p:cViewPr varScale="1">
        <p:scale>
          <a:sx n="84" d="100"/>
          <a:sy n="84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D0DDA-5B7E-4DD2-9472-8FA788C22B29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C978-3939-4346-8971-72E8F1E92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1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8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요소 검사 통해 매장 리스트를 가져오려고 하면</a:t>
            </a:r>
            <a:endParaRPr lang="en-US" altLang="ko-KR" dirty="0"/>
          </a:p>
          <a:p>
            <a:r>
              <a:rPr lang="ko-KR" altLang="en-US" dirty="0"/>
              <a:t>서울 지역 매장 정보를 검색한 결과가 아니고</a:t>
            </a:r>
            <a:endParaRPr lang="en-US" altLang="ko-KR" dirty="0"/>
          </a:p>
          <a:p>
            <a:r>
              <a:rPr lang="ko-KR" altLang="en-US" dirty="0"/>
              <a:t>처음 들어간 브라우저의 매장검색 결과가 뜬다</a:t>
            </a:r>
            <a:endParaRPr lang="en-US" altLang="ko-KR" dirty="0"/>
          </a:p>
          <a:p>
            <a:r>
              <a:rPr lang="ko-KR" altLang="en-US" dirty="0"/>
              <a:t>그림을 확인해보시면 앞의 페이지에서 나왔던 정보인 현재 위치 정보 기반으로 충북 매장들이 뜨는 걸 확인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</a:t>
            </a:r>
            <a:endParaRPr lang="en-US" altLang="ko-KR" dirty="0"/>
          </a:p>
          <a:p>
            <a:r>
              <a:rPr lang="ko-KR" altLang="en-US" dirty="0"/>
              <a:t>앞에서 버튼을 누르면 뒤늦게 브라우저가 부분 정보</a:t>
            </a:r>
            <a:r>
              <a:rPr lang="en-US" altLang="ko-KR" dirty="0"/>
              <a:t>(</a:t>
            </a:r>
            <a:r>
              <a:rPr lang="ko-KR" altLang="en-US" dirty="0"/>
              <a:t>즉 서울 지역 정보</a:t>
            </a:r>
            <a:r>
              <a:rPr lang="en-US" altLang="ko-KR" dirty="0"/>
              <a:t>)</a:t>
            </a:r>
            <a:r>
              <a:rPr lang="ko-KR" altLang="en-US" dirty="0"/>
              <a:t>를 가지고 와서 코드를 변경하기 때문에</a:t>
            </a:r>
            <a:endParaRPr lang="en-US" altLang="ko-KR" dirty="0"/>
          </a:p>
          <a:p>
            <a:r>
              <a:rPr lang="ko-KR" altLang="en-US" dirty="0" err="1"/>
              <a:t>셀레늄을</a:t>
            </a:r>
            <a:r>
              <a:rPr lang="ko-KR" altLang="en-US" dirty="0"/>
              <a:t> 사용하지 않고 단순 </a:t>
            </a:r>
            <a:r>
              <a:rPr lang="en-US" altLang="ko-KR" dirty="0"/>
              <a:t>request </a:t>
            </a:r>
            <a:r>
              <a:rPr lang="ko-KR" altLang="en-US" dirty="0"/>
              <a:t>해서 받은 정보는 우리가 원하는 정보가 아닌 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3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셀레늄 통해 브라우저 제어를 시도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브라우저가 위의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정보를 가져오게 해야함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#from selenium import </a:t>
            </a:r>
            <a:r>
              <a:rPr lang="en-US" altLang="ko-KR" dirty="0" err="1"/>
              <a:t>webdriver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Webdriver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  <a:r>
              <a:rPr lang="ko-KR" altLang="en-US" dirty="0"/>
              <a:t>하여 앞에서 받은 </a:t>
            </a:r>
            <a:r>
              <a:rPr lang="en-US" altLang="ko-KR" dirty="0" err="1"/>
              <a:t>chromewebdriver</a:t>
            </a:r>
            <a:r>
              <a:rPr lang="ko-KR" altLang="en-US" dirty="0"/>
              <a:t>와 </a:t>
            </a:r>
            <a:r>
              <a:rPr lang="ko-KR" altLang="en-US" dirty="0" err="1"/>
              <a:t>연결시켜줌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#chromedriver_dir = </a:t>
            </a:r>
            <a:r>
              <a:rPr lang="en-US" altLang="ko-KR" dirty="0" err="1"/>
              <a:t>r'C</a:t>
            </a:r>
            <a:r>
              <a:rPr lang="en-US" altLang="ko-KR" dirty="0"/>
              <a:t>:\Users\M\</a:t>
            </a:r>
            <a:r>
              <a:rPr lang="en-US" altLang="ko-KR" dirty="0" err="1"/>
              <a:t>PycharmProjects</a:t>
            </a:r>
            <a:r>
              <a:rPr lang="en-US" altLang="ko-KR" dirty="0"/>
              <a:t>\</a:t>
            </a:r>
            <a:r>
              <a:rPr lang="en-US" altLang="ko-KR" dirty="0" err="1"/>
              <a:t>softtesting</a:t>
            </a:r>
            <a:r>
              <a:rPr lang="en-US" altLang="ko-KR" dirty="0"/>
              <a:t>\chromedriver.exe'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chrome </a:t>
            </a:r>
            <a:r>
              <a:rPr lang="ko-KR" altLang="en-US" dirty="0"/>
              <a:t>함수에 </a:t>
            </a:r>
            <a:r>
              <a:rPr lang="en-US" altLang="ko-KR" dirty="0" err="1"/>
              <a:t>chromedriver</a:t>
            </a:r>
            <a:r>
              <a:rPr lang="en-US" altLang="ko-KR" dirty="0"/>
              <a:t> </a:t>
            </a:r>
            <a:r>
              <a:rPr lang="ko-KR" altLang="en-US" dirty="0"/>
              <a:t>파일이 있는 위치를 문자열로 입력하여 연결 </a:t>
            </a:r>
            <a:r>
              <a:rPr lang="en-US" altLang="ko-KR" dirty="0"/>
              <a:t>(</a:t>
            </a:r>
            <a:r>
              <a:rPr lang="en-US" altLang="ko-KR" dirty="0" err="1"/>
              <a:t>Chromedriver_dir</a:t>
            </a:r>
            <a:r>
              <a:rPr lang="en-US" altLang="ko-KR" dirty="0"/>
              <a:t> -&gt; chromedriver.exe</a:t>
            </a:r>
            <a:r>
              <a:rPr lang="ko-KR" altLang="en-US" dirty="0"/>
              <a:t>가 저장된 경로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#driver = </a:t>
            </a:r>
            <a:r>
              <a:rPr lang="en-US" altLang="ko-KR" dirty="0" err="1"/>
              <a:t>webdriver.Chrome</a:t>
            </a:r>
            <a:r>
              <a:rPr lang="en-US" altLang="ko-KR" dirty="0"/>
              <a:t>(</a:t>
            </a:r>
            <a:r>
              <a:rPr lang="en-US" altLang="ko-KR" dirty="0" err="1"/>
              <a:t>chromedriver_dir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결과로 </a:t>
            </a:r>
            <a:r>
              <a:rPr lang="en-US" altLang="ko-KR" dirty="0" err="1"/>
              <a:t>webdriver</a:t>
            </a:r>
            <a:r>
              <a:rPr lang="en-US" altLang="ko-KR" dirty="0"/>
              <a:t> </a:t>
            </a:r>
            <a:r>
              <a:rPr lang="ko-KR" altLang="en-US" dirty="0"/>
              <a:t>객체가 생성이 되는데 이를 </a:t>
            </a:r>
            <a:r>
              <a:rPr lang="en-US" altLang="ko-KR" dirty="0"/>
              <a:t>‘driver’</a:t>
            </a:r>
            <a:r>
              <a:rPr lang="ko-KR" altLang="en-US" dirty="0"/>
              <a:t>변수에 저장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저장된 </a:t>
            </a:r>
            <a:r>
              <a:rPr lang="en-US" altLang="ko-KR" dirty="0"/>
              <a:t>driver</a:t>
            </a:r>
            <a:r>
              <a:rPr lang="ko-KR" altLang="en-US" dirty="0"/>
              <a:t> 부분에서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#driver.get('https://www.starbucks.co.kr/store/store_map.do')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Get() </a:t>
            </a:r>
            <a:r>
              <a:rPr lang="ko-KR" altLang="en-US" dirty="0"/>
              <a:t>메서드를 사용</a:t>
            </a:r>
            <a:r>
              <a:rPr lang="en-US" altLang="ko-KR" dirty="0"/>
              <a:t>, </a:t>
            </a:r>
            <a:r>
              <a:rPr lang="ko-KR" altLang="en-US" dirty="0"/>
              <a:t>브라우저가 </a:t>
            </a:r>
            <a:r>
              <a:rPr lang="en-US" altLang="ko-KR" dirty="0" err="1"/>
              <a:t>url</a:t>
            </a:r>
            <a:r>
              <a:rPr lang="ko-KR" altLang="en-US" dirty="0"/>
              <a:t>로 </a:t>
            </a:r>
            <a:r>
              <a:rPr lang="en-US" altLang="ko-KR" dirty="0"/>
              <a:t>get</a:t>
            </a:r>
            <a:r>
              <a:rPr lang="ko-KR" altLang="en-US" dirty="0"/>
              <a:t>요청을 할 수 있게 </a:t>
            </a:r>
            <a:r>
              <a:rPr lang="ko-KR" altLang="en-US" dirty="0" err="1"/>
              <a:t>해줌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8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실행 시</a:t>
            </a:r>
            <a:endParaRPr lang="en-US" altLang="ko-KR" dirty="0"/>
          </a:p>
          <a:p>
            <a:r>
              <a:rPr lang="ko-KR" altLang="en-US" dirty="0"/>
              <a:t>브라우저가 정보를 가져오면 </a:t>
            </a:r>
            <a:r>
              <a:rPr lang="en-US" altLang="ko-KR" dirty="0"/>
              <a:t>(</a:t>
            </a:r>
            <a:r>
              <a:rPr lang="ko-KR" altLang="en-US" dirty="0"/>
              <a:t>브라우저를 실행시키면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매장찾기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지역검색 </a:t>
            </a:r>
            <a:r>
              <a:rPr lang="en-US" altLang="ko-KR" dirty="0"/>
              <a:t>-&gt; </a:t>
            </a:r>
            <a:r>
              <a:rPr lang="ko-KR" altLang="en-US" dirty="0"/>
              <a:t>서울 버튼을 차례로 누르게 시킴</a:t>
            </a:r>
            <a:r>
              <a:rPr lang="en-US" altLang="ko-KR" dirty="0"/>
              <a:t>(~17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그후 동적으로 변한 브라우저에서 소스 정보</a:t>
            </a:r>
            <a:r>
              <a:rPr lang="en-US" altLang="ko-KR" dirty="0"/>
              <a:t>(</a:t>
            </a:r>
            <a:r>
              <a:rPr lang="ko-KR" altLang="en-US" dirty="0"/>
              <a:t>매장정보</a:t>
            </a:r>
            <a:r>
              <a:rPr lang="en-US" altLang="ko-KR" dirty="0"/>
              <a:t>)</a:t>
            </a:r>
            <a:r>
              <a:rPr lang="ko-KR" altLang="en-US" dirty="0"/>
              <a:t>를 가져옴</a:t>
            </a:r>
            <a:endParaRPr lang="en-US" altLang="ko-KR" dirty="0"/>
          </a:p>
          <a:p>
            <a:r>
              <a:rPr lang="ko-KR" altLang="en-US" dirty="0"/>
              <a:t>프린트 하게 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순서대로 매장의 주소와 매장 번호를 출력하는 것을 확인 할 수 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여기까지가</a:t>
            </a:r>
            <a:r>
              <a:rPr lang="ko-KR" altLang="en-US" dirty="0"/>
              <a:t> 셀레늄 기본 사용을 위해 진행한 예제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Description of your software to be tested, Description of functions and some codes for the test target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테스트 할 소프트웨어 설명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테스트 대상의 기능 및 일부 코드 설명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3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테스트 할 소프트웨어는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해당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책에서 제공하는 코드를 가져와서 웹서버를 구축하였다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Window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환경에서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php,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aptsetup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mysql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등을 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간단한 웹사이트 구현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구현한 웹사이트의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홈페이지에 들어가면 메뉴들이 있고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할 수 있게 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후 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로그아웃이 가능하게 하였고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게시판에 글을 올릴 수 있게 구현하였다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잘못 사용한 경우 팝업창으로 에러 메시지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위해 구현한 소프트웨어의 코드의 일부분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하는 부분의 코드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019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코드에서 확인할 수 있듯이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비밀번호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닉네임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휴대폰 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필수정보가 제대로 입력되지 않은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Alert()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메시지 출력할 수 있게 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724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코드에서 확인할 수 있듯이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비밀번호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닉네임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휴대폰 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필수정보가 제대로 입력되지 않은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Error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Pop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업창으로 알려줄 수 있게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하였따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24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하는 부분을 함수로 작성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04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하는 부분을 함수로 작성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26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하는 부분을 함수로 작성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01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위에 구현한 함수를 바탕으로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함수를 사용하여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가능하게 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ex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위는 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로그아웃을 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코드를 보면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가입한 회원의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db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id_1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pw_1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설정하고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함수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do_login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argument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pw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넣어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7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홈페이지의 가장 주요한 기능인 회원가입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&amp;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로그아웃을 먼저 생각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추후 자유게시판 기능 추가하여 테스트 추가로 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사실 회원가입만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테스트할려고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해도 이것보다 훨씬 많이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해야하는데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그 외에도 많은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case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 있지만 일부만 진행해서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보여드림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먼저 회원가입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시 필요한 정보를 모두 입력한 경우와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필요한 정보를 빼먹은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필요하다 판단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는 숫자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&amp;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영문만 입력 가능하게 설정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/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전화번호는 숫자만 입력 가능하게 설정 필요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설정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해두었고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이에 따라 필요한 정보의 조건을 만족하는지도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필요하다 판단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 기능의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사용자가 정확한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password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사용한 경우 제대로 로그인하는지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잘못된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나 비밀번호 사용 시 로그인이 불가능 한지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필요하다 판단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게시판의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사용자가 제대로 제목과 내용을 입력하였는지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제목이나 내용을 제대로 입력하지 않은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필요하다 판단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</a:t>
            </a:r>
            <a:r>
              <a:rPr lang="ko-KR" altLang="en-US" dirty="0"/>
              <a:t>결과 및 </a:t>
            </a:r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92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가입하는데 필요한 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(Id, password,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전화번호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닉네임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제대로 입력하여 회원가입 하는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입력하지 않은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사용자에게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아이디를 입력하세요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팝업으로 오류를 알려주고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팝업창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메시지를 읽어와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아이디를 입력하세요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메시지를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진행 안됨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(Brief introduction of homework and its purpose)</a:t>
            </a:r>
          </a:p>
          <a:p>
            <a:pPr algn="l">
              <a:spcAft>
                <a:spcPts val="0"/>
              </a:spcAft>
            </a:pPr>
            <a:endParaRPr lang="en-US" altLang="ko-KR" dirty="0"/>
          </a:p>
          <a:p>
            <a:pPr algn="l">
              <a:spcAft>
                <a:spcPts val="0"/>
              </a:spcAft>
            </a:pPr>
            <a:r>
              <a:rPr lang="ko-KR" altLang="en-US" dirty="0"/>
              <a:t>진행하는 과제는 </a:t>
            </a:r>
            <a:r>
              <a:rPr lang="ko-KR" altLang="en-US" dirty="0" err="1"/>
              <a:t>아시다시피</a:t>
            </a:r>
            <a:r>
              <a:rPr lang="ko-KR" altLang="en-US" dirty="0"/>
              <a:t> 소프트웨어 테스팅 실습</a:t>
            </a:r>
            <a:endParaRPr lang="en-US" altLang="ko-KR" dirty="0"/>
          </a:p>
          <a:p>
            <a:pPr algn="l">
              <a:spcAft>
                <a:spcPts val="0"/>
              </a:spcAft>
            </a:pPr>
            <a:r>
              <a:rPr lang="ko-KR" altLang="en-US" dirty="0"/>
              <a:t>소프트웨어 테스팅 툴을 선정</a:t>
            </a:r>
            <a:r>
              <a:rPr lang="en-US" altLang="ko-KR" dirty="0"/>
              <a:t>, </a:t>
            </a:r>
            <a:r>
              <a:rPr lang="ko-KR" altLang="en-US" dirty="0"/>
              <a:t>코드를 작성하여 테스팅 후 결과를 제출</a:t>
            </a:r>
            <a:endParaRPr lang="en-US" altLang="ko-KR" dirty="0"/>
          </a:p>
          <a:p>
            <a:pPr algn="l">
              <a:spcAft>
                <a:spcPts val="0"/>
              </a:spcAft>
            </a:pPr>
            <a:r>
              <a:rPr lang="ko-KR" altLang="en-US" dirty="0"/>
              <a:t>아래의 </a:t>
            </a:r>
            <a:r>
              <a:rPr lang="en-US" altLang="ko-KR" dirty="0"/>
              <a:t>Freeware tool </a:t>
            </a:r>
            <a:r>
              <a:rPr lang="ko-KR" altLang="en-US" dirty="0"/>
              <a:t>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(Junit /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Cppunit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Jmeter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MuJava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/>
              </a:rPr>
              <a:t>Selenium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Qmetry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or other tool…)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우리는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셀레늄을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선택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웹서버를 테스트하기로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과제에 대한 간단한 소개와 목적</a:t>
            </a:r>
            <a:endParaRPr lang="en-US" altLang="ko-KR" dirty="0"/>
          </a:p>
          <a:p>
            <a:r>
              <a:rPr lang="ko-KR" altLang="en-US" dirty="0"/>
              <a:t>소프트웨어 테스팅 실습</a:t>
            </a:r>
            <a:endParaRPr lang="en-US" altLang="ko-KR" dirty="0"/>
          </a:p>
          <a:p>
            <a:r>
              <a:rPr lang="ko-KR" altLang="en-US" dirty="0"/>
              <a:t>소프트웨어 테스팅을 위한 도구를 선정하여 테스트 코드를 작성하고</a:t>
            </a:r>
            <a:r>
              <a:rPr lang="en-US" altLang="ko-KR" dirty="0"/>
              <a:t>, </a:t>
            </a:r>
            <a:r>
              <a:rPr lang="ko-KR" altLang="en-US" dirty="0"/>
              <a:t>테스트 결과를 제출한다</a:t>
            </a:r>
            <a:r>
              <a:rPr lang="en-US" altLang="ko-KR" dirty="0"/>
              <a:t>.</a:t>
            </a:r>
          </a:p>
          <a:p>
            <a:pPr algn="l">
              <a:spcAft>
                <a:spcPts val="0"/>
              </a:spcAft>
            </a:pPr>
            <a:r>
              <a:rPr lang="ko-KR" altLang="en-US" dirty="0"/>
              <a:t>과제에 사용되는 </a:t>
            </a:r>
            <a:r>
              <a:rPr lang="en-US" altLang="ko-KR" dirty="0"/>
              <a:t>tool</a:t>
            </a:r>
            <a:r>
              <a:rPr lang="ko-KR" altLang="en-US" dirty="0"/>
              <a:t>은 다음의 </a:t>
            </a:r>
            <a:r>
              <a:rPr lang="en-US" altLang="ko-KR" dirty="0"/>
              <a:t>freeware tool</a:t>
            </a:r>
            <a:r>
              <a:rPr lang="ko-KR" altLang="en-US" dirty="0"/>
              <a:t>에서 선정한다</a:t>
            </a:r>
            <a:r>
              <a:rPr lang="en-US" altLang="ko-KR" dirty="0"/>
              <a:t>. 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Junit /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Cppunit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Jmeter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MuJava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Selenium,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Qmetry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or other tool</a:t>
            </a:r>
            <a:r>
              <a:rPr lang="en-US" altLang="ko-KR" dirty="0"/>
              <a:t>)</a:t>
            </a:r>
          </a:p>
          <a:p>
            <a:pPr algn="l">
              <a:spcAft>
                <a:spcPts val="0"/>
              </a:spcAft>
            </a:pPr>
            <a:endParaRPr lang="en-US" altLang="ko-KR" dirty="0"/>
          </a:p>
          <a:p>
            <a:pPr algn="l">
              <a:spcAft>
                <a:spcPts val="0"/>
              </a:spcAft>
            </a:pPr>
            <a:r>
              <a:rPr lang="ko-KR" altLang="en-US" dirty="0"/>
              <a:t>선정한 소프트웨어 테스팅 툴 </a:t>
            </a:r>
            <a:r>
              <a:rPr lang="en-US" altLang="ko-KR" dirty="0"/>
              <a:t>: selenium</a:t>
            </a:r>
          </a:p>
          <a:p>
            <a:pPr algn="l">
              <a:spcAft>
                <a:spcPts val="0"/>
              </a:spcAft>
            </a:pPr>
            <a:r>
              <a:rPr lang="ko-KR" altLang="en-US" dirty="0"/>
              <a:t>테스트 할 소프트웨어 시스템 </a:t>
            </a:r>
            <a:r>
              <a:rPr lang="en-US" altLang="ko-KR" dirty="0"/>
              <a:t>: website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3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조건에 맞게 입력하지 않은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 숫자와 영문만 사용 가능하게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해두었는데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한글이 포함된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회원가입 시도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진행됨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오류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구현상의 오류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전화번호를 조건에 맞게 입력하지 않은 경우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숫자만 사용 가능하게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해두었는데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영문이 포함된 전화번호로 회원가입 시도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진행됨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오류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구현상의 오류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password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제대로 입력하여 로그인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하지 않은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로그인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등록되지 않은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틀린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password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로그인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비밀번호가 틀립니다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정상 로그인 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Sleep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좀 한 후 로그아웃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로그인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로그아웃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정상 로그인 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게시판에 글쓰기 클릭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제목과 내용 입력 후 글쓰기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작성 정상작동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정상 로그인 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게시판에 글쓰기 클릭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제목만 입력 후 글쓰기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내용을 입력하세요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정상 로그인 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게시판에 글쓰기 클릭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내용만 입력 후 글쓰기 시도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실행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제목을 입력하세요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”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라는 메시지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게시판에 회원이 쓴 글 열람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-&gt;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즉 가입인사를 작성하게 되면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사용자가 자신의 글이 정상적으로 작성되었는지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4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 is selenium</a:t>
            </a:r>
          </a:p>
          <a:p>
            <a:r>
              <a:rPr lang="en-US" altLang="ko-KR" dirty="0"/>
              <a:t>Install</a:t>
            </a:r>
          </a:p>
          <a:p>
            <a:r>
              <a:rPr lang="en-US" altLang="ko-KR" dirty="0"/>
              <a:t>How to use(simple ex)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16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진행 한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result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작성하여 정리하였다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앞서 보여드린 결과처럼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회원가입 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나 전화번호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입력시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조건을 불만족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시킨경우에만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result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fail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로 구현상의 오류를 확인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다른 부분은 의도한대로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실행되는것을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확인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Selenuim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 err="1"/>
              <a:t>셀레늄이라는</a:t>
            </a:r>
            <a:r>
              <a:rPr lang="ko-KR" altLang="en-US" dirty="0"/>
              <a:t> 프로그램을 사용하게 되면서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/>
              <a:t>시도해보지 않은 분야에서 실습을 진행하게 되면서 많은 것을 배웠다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Test case design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/>
              <a:t>그 전에 코드를 구현하고 테스트 했을 경우 별도의 문서로 정리하지 않았었다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ko-KR" altLang="en-US" dirty="0"/>
              <a:t>정리하여 </a:t>
            </a:r>
            <a:r>
              <a:rPr lang="en-US" altLang="ko-KR" dirty="0"/>
              <a:t>test case design </a:t>
            </a:r>
            <a:r>
              <a:rPr lang="ko-KR" altLang="en-US" dirty="0"/>
              <a:t>진행</a:t>
            </a:r>
            <a:r>
              <a:rPr lang="en-US" altLang="ko-KR" dirty="0"/>
              <a:t>, </a:t>
            </a:r>
            <a:r>
              <a:rPr lang="ko-KR" altLang="en-US" dirty="0"/>
              <a:t>테스트를 더 구체적이고 체계적으로 진행 가능하다고 느낌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현재 일부</a:t>
            </a:r>
            <a:r>
              <a:rPr lang="en-US" altLang="ko-KR" dirty="0"/>
              <a:t>case</a:t>
            </a:r>
            <a:r>
              <a:rPr lang="ko-KR" altLang="en-US" dirty="0"/>
              <a:t>만 선정하여 </a:t>
            </a:r>
            <a:r>
              <a:rPr lang="en-US" altLang="ko-KR" dirty="0"/>
              <a:t>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“</a:t>
            </a:r>
            <a:r>
              <a:rPr lang="ko-KR" altLang="en-US" dirty="0"/>
              <a:t>사용자들은 네가 생각한대로 프로그램을 사용하지 않는다</a:t>
            </a:r>
            <a:r>
              <a:rPr lang="en-US" altLang="ko-KR" dirty="0"/>
              <a:t>” </a:t>
            </a:r>
            <a:r>
              <a:rPr lang="ko-KR" altLang="en-US" dirty="0"/>
              <a:t>라는 말 처럼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더 다양한 </a:t>
            </a:r>
            <a:r>
              <a:rPr lang="en-US" altLang="ko-KR" dirty="0"/>
              <a:t>test case </a:t>
            </a:r>
            <a:r>
              <a:rPr lang="ko-KR" altLang="en-US" dirty="0"/>
              <a:t>디자인 </a:t>
            </a:r>
            <a:r>
              <a:rPr lang="en-US" altLang="ko-KR" dirty="0"/>
              <a:t>&amp; test</a:t>
            </a:r>
            <a:r>
              <a:rPr lang="ko-KR" altLang="en-US" dirty="0"/>
              <a:t>할 필요성을 느낌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테스트를 하기 위해서 코드를 잘 구현할 필요가 있음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테스트를 하기 위해서는 각 요소를 찾아서 클릭하거나 입력해야 하는데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</a:t>
            </a:r>
            <a:r>
              <a:rPr lang="ko-KR" altLang="en-US" dirty="0"/>
              <a:t>일반적으로 코드 구현할 때 요소의 이름을 </a:t>
            </a:r>
            <a:r>
              <a:rPr lang="en-US" altLang="ko-KR" dirty="0"/>
              <a:t>(for</a:t>
            </a:r>
            <a:r>
              <a:rPr lang="ko-KR" altLang="en-US" dirty="0"/>
              <a:t>문에서의 </a:t>
            </a:r>
            <a:r>
              <a:rPr lang="en-US" altLang="ko-KR" dirty="0"/>
              <a:t>)I, j, k</a:t>
            </a:r>
            <a:r>
              <a:rPr lang="ko-KR" altLang="en-US" dirty="0"/>
              <a:t>같이 적당히 쓰거나 중복되게 쓰면 </a:t>
            </a:r>
            <a:r>
              <a:rPr lang="en-US" altLang="ko-KR" dirty="0"/>
              <a:t>test</a:t>
            </a:r>
            <a:r>
              <a:rPr lang="ko-KR" altLang="en-US" dirty="0"/>
              <a:t>를 할 때 찾기 힘들겠다는 생각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Test </a:t>
            </a:r>
            <a:r>
              <a:rPr lang="ko-KR" altLang="en-US" dirty="0"/>
              <a:t>할 적절한 대상을 찾는 것도 어려운 문제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테스트를 위해서는 완벽하여 오류를 찾아내기 어려운 웹사이트의 경우 테스트하는 의미가 크지 않다고 판단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앞서 확인하였듯 웹사이트를 제작하기에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이르름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테스트를 위한 적당한 웹사이트를 찾을 계획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적절히 오류를 포함한 사이트를 찾는 것이 쉽지 않은 일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	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추후 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software testing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공부할 때 적절한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case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찾는 것도 중요할 것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앞서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에서 확인하였듯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	Id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와 전화번호 입력조건의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 실패하였고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이를 추가구현 시 수정 필요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구현된 사이트에서 테스트를 하지 못한 케이스들이 존재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Ex) id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중복검사 등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자유 게시판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안부게시판 등도 구현되어 있지만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가입인사 게시판과 유사하여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생략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설문조사 기능이 존재하는데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 부분도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 case design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적절히 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를 진행할 필요성을 느낌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Selenium</a:t>
            </a:r>
            <a:r>
              <a:rPr lang="ko-KR" altLang="en-US" dirty="0"/>
              <a:t>은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/>
              <a:t>Webbrowser</a:t>
            </a:r>
            <a:r>
              <a:rPr lang="ko-KR" altLang="en-US" dirty="0"/>
              <a:t>을 컨트롤하여</a:t>
            </a:r>
            <a:r>
              <a:rPr lang="en-US" altLang="ko-KR" dirty="0"/>
              <a:t> </a:t>
            </a:r>
            <a:r>
              <a:rPr lang="ko-KR" altLang="en-US" dirty="0"/>
              <a:t>웹을 자동화 하는 도구 중의 하나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Se </a:t>
            </a:r>
            <a:r>
              <a:rPr lang="ko-KR" altLang="en-US" dirty="0"/>
              <a:t>브라우저를 조정해서 웹을 </a:t>
            </a:r>
            <a:r>
              <a:rPr lang="en-US" altLang="ko-KR" dirty="0"/>
              <a:t>test</a:t>
            </a:r>
            <a:r>
              <a:rPr lang="ko-KR" altLang="en-US" dirty="0"/>
              <a:t>하는 용도로 쓰임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즉 </a:t>
            </a:r>
            <a:r>
              <a:rPr lang="en-US" altLang="ko-KR" dirty="0"/>
              <a:t>Web application</a:t>
            </a:r>
            <a:r>
              <a:rPr lang="ko-KR" altLang="en-US" dirty="0"/>
              <a:t>을 </a:t>
            </a:r>
            <a:r>
              <a:rPr lang="en-US" altLang="ko-KR" dirty="0"/>
              <a:t>test</a:t>
            </a:r>
            <a:r>
              <a:rPr lang="ko-KR" altLang="en-US" dirty="0"/>
              <a:t>하는데 이용하는 </a:t>
            </a:r>
            <a:r>
              <a:rPr lang="en-US" altLang="ko-KR" dirty="0"/>
              <a:t>framework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다양한 언어에서 사용 가능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err="1"/>
              <a:t>Webdriver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 통해 </a:t>
            </a:r>
            <a:r>
              <a:rPr lang="en-US" altLang="ko-KR" dirty="0"/>
              <a:t>OS</a:t>
            </a:r>
            <a:r>
              <a:rPr lang="ko-KR" altLang="en-US" dirty="0"/>
              <a:t>에 설치된 </a:t>
            </a:r>
            <a:r>
              <a:rPr lang="en-US" altLang="ko-KR" dirty="0"/>
              <a:t>browser (Firefox,</a:t>
            </a:r>
            <a:r>
              <a:rPr lang="ko-KR" altLang="en-US" dirty="0"/>
              <a:t> </a:t>
            </a:r>
            <a:r>
              <a:rPr lang="en-US" altLang="ko-KR" dirty="0"/>
              <a:t>edge,</a:t>
            </a:r>
            <a:r>
              <a:rPr lang="ko-KR" altLang="en-US" dirty="0"/>
              <a:t> </a:t>
            </a:r>
            <a:r>
              <a:rPr lang="en-US" altLang="ko-KR" dirty="0"/>
              <a:t>chrome, safari…)</a:t>
            </a:r>
            <a:r>
              <a:rPr lang="ko-KR" altLang="en-US" dirty="0"/>
              <a:t>를 제어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브라우저를 직접 </a:t>
            </a:r>
            <a:r>
              <a:rPr lang="ko-KR" altLang="en-US" dirty="0" err="1"/>
              <a:t>동작시킬</a:t>
            </a:r>
            <a:r>
              <a:rPr lang="ko-KR" altLang="en-US" dirty="0"/>
              <a:t>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1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설명 드렸듯이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Selenium</a:t>
            </a:r>
            <a:r>
              <a:rPr lang="ko-KR" altLang="en-US" dirty="0"/>
              <a:t>은 </a:t>
            </a:r>
            <a:r>
              <a:rPr lang="en-US" altLang="ko-KR" dirty="0" err="1"/>
              <a:t>Webdriver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/>
              <a:t>OS</a:t>
            </a:r>
            <a:r>
              <a:rPr lang="ko-KR" altLang="en-US" dirty="0"/>
              <a:t>에 설치된 </a:t>
            </a:r>
            <a:r>
              <a:rPr lang="en-US" altLang="ko-KR" dirty="0"/>
              <a:t>browser </a:t>
            </a:r>
            <a:r>
              <a:rPr lang="ko-KR" altLang="en-US" dirty="0"/>
              <a:t>제어 </a:t>
            </a:r>
            <a:r>
              <a:rPr lang="en-US" altLang="ko-KR" dirty="0"/>
              <a:t>-&gt;</a:t>
            </a:r>
            <a:r>
              <a:rPr lang="ko-KR" altLang="en-US" dirty="0"/>
              <a:t>  브라우저에 맞는 웹드라이버 설치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크롬을 사용하였으므로 크롬 드라이버 설치하였음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os</a:t>
            </a:r>
            <a:r>
              <a:rPr lang="ko-KR" altLang="en-US" dirty="0"/>
              <a:t>에 맞는 웹드라이버 설치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설치 완료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19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사용법을 익히기 위한 </a:t>
            </a:r>
            <a:r>
              <a:rPr lang="ko-KR" altLang="en-US" dirty="0" err="1"/>
              <a:t>셀레늄을</a:t>
            </a:r>
            <a:r>
              <a:rPr lang="ko-KR" altLang="en-US" dirty="0"/>
              <a:t> 통한 간단한 실습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저희가 진행한 예제는 스타벅스 홈페이지의 </a:t>
            </a:r>
            <a:r>
              <a:rPr lang="ko-KR" altLang="en-US" dirty="0" err="1"/>
              <a:t>매장찾기</a:t>
            </a:r>
            <a:r>
              <a:rPr lang="ko-KR" altLang="en-US" dirty="0"/>
              <a:t> 메뉴에서 특정 지역에 있는 매장 정보의 목록을 가져오는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매장찾기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지역검색 </a:t>
            </a:r>
            <a:r>
              <a:rPr lang="en-US" altLang="ko-KR" dirty="0"/>
              <a:t>-&gt; </a:t>
            </a:r>
            <a:r>
              <a:rPr lang="ko-KR" altLang="en-US" dirty="0"/>
              <a:t>서울</a:t>
            </a:r>
            <a:endParaRPr lang="en-US" altLang="ko-KR" dirty="0"/>
          </a:p>
          <a:p>
            <a:r>
              <a:rPr lang="ko-KR" altLang="en-US" dirty="0"/>
              <a:t>순으로 버튼 </a:t>
            </a:r>
            <a:r>
              <a:rPr lang="ko-KR" altLang="en-US" dirty="0" err="1"/>
              <a:t>클릭시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0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548617"/>
            <a:ext cx="8641152" cy="28803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0" cap="small" baseline="0">
                <a:solidFill>
                  <a:schemeClr val="tx1"/>
                </a:solidFill>
                <a:latin typeface="+mj-ea"/>
                <a:ea typeface="+mj-ea"/>
                <a:cs typeface="Courier New" pitchFamily="49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tx1"/>
                </a:solidFill>
                <a:latin typeface="+mn-ea"/>
                <a:ea typeface="+mn-ea"/>
                <a:cs typeface="Courier New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51424" y="4059084"/>
            <a:ext cx="864115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63896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cap="small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424" y="728969"/>
            <a:ext cx="8641152" cy="6030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lnSpc>
                <a:spcPct val="100000"/>
              </a:lnSpc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b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나눔고딕코딩" panose="020D0009000000000000" pitchFamily="49" charset="-127"/>
              <a:buChar char="·"/>
              <a:defRPr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Tahoma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lang="ko-KR" altLang="en-US" sz="1400" b="0" kern="1200" dirty="0">
                <a:solidFill>
                  <a:schemeClr val="tx1"/>
                </a:solidFill>
                <a:latin typeface="+mn-ea"/>
                <a:ea typeface="+mn-ea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하나</a:t>
            </a:r>
            <a:endParaRPr lang="en-US" altLang="ko-KR" dirty="0"/>
          </a:p>
          <a:p>
            <a:pPr lvl="4"/>
            <a:r>
              <a:rPr lang="ko-KR" altLang="en-US" dirty="0"/>
              <a:t>하나</a:t>
            </a:r>
          </a:p>
        </p:txBody>
      </p:sp>
    </p:spTree>
    <p:extLst>
      <p:ext uri="{BB962C8B-B14F-4D97-AF65-F5344CB8AC3E}">
        <p14:creationId xmlns:p14="http://schemas.microsoft.com/office/powerpoint/2010/main" val="31860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63896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76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2618892"/>
            <a:ext cx="8641152" cy="135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just">
              <a:defRPr sz="4400" b="0" cap="small" baseline="0">
                <a:solidFill>
                  <a:schemeClr val="tx1"/>
                </a:solidFill>
                <a:latin typeface="+mj-ea"/>
                <a:ea typeface="+mj-ea"/>
                <a:cs typeface="Courier New" pitchFamily="49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800" b="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Courier New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51424" y="4059084"/>
            <a:ext cx="86411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4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6"/>
          <p:cNvSpPr>
            <a:spLocks noChangeArrowheads="1"/>
          </p:cNvSpPr>
          <p:nvPr userDrawn="1"/>
        </p:nvSpPr>
        <p:spPr bwMode="auto">
          <a:xfrm>
            <a:off x="7902444" y="6489408"/>
            <a:ext cx="1241556" cy="36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r"/>
            <a:fld id="{86B732FB-76AE-495D-B3F0-1007968551E0}" type="slidenum">
              <a:rPr kumimoji="0" lang="en-US" altLang="ko-KR" sz="14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cs typeface="Tahoma" pitchFamily="34" charset="0"/>
              </a:rPr>
              <a:pPr algn="r"/>
              <a:t>‹#›</a:t>
            </a:fld>
            <a:r>
              <a:rPr kumimoji="0" lang="en-US" altLang="ko-KR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61951" cy="5489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38969"/>
            <a:ext cx="8892576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5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6" r:id="rId5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tx1"/>
        </a:buClr>
        <a:buFont typeface="Wingdings" pitchFamily="2" charset="2"/>
        <a:buNone/>
        <a:defRPr lang="ko-KR" altLang="en-US" sz="2400" b="1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Tahoma" pitchFamily="34" charset="0"/>
        <a:buChar char="-"/>
        <a:defRPr lang="ko-KR" altLang="en-US" sz="18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lang="ko-KR" altLang="en-US" sz="16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»"/>
        <a:defRPr lang="ko-KR" altLang="en-US" sz="14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chromium.org/chromedriver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Website test by Selenium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2020299001 </a:t>
            </a:r>
            <a:r>
              <a:rPr lang="ko-KR" altLang="en-US" dirty="0"/>
              <a:t>김지원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2019299022 </a:t>
            </a:r>
            <a:r>
              <a:rPr lang="ko-KR" altLang="en-US" dirty="0" err="1"/>
              <a:t>이현명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542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94C2F1AC-CDAB-447B-BA08-2B36BE55C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1ECE7B-3B90-401E-959E-9188CE151DB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418"/>
          <a:stretch/>
        </p:blipFill>
        <p:spPr>
          <a:xfrm>
            <a:off x="521955" y="1269000"/>
            <a:ext cx="7920000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45D3EE-E9E2-4027-A5E9-78BBE4615930}"/>
              </a:ext>
            </a:extLst>
          </p:cNvPr>
          <p:cNvSpPr/>
          <p:nvPr/>
        </p:nvSpPr>
        <p:spPr>
          <a:xfrm>
            <a:off x="881959" y="2168986"/>
            <a:ext cx="720008" cy="270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737EFF-5676-40AD-AD7C-09E69458A42F}"/>
              </a:ext>
            </a:extLst>
          </p:cNvPr>
          <p:cNvCxnSpPr>
            <a:cxnSpLocks/>
          </p:cNvCxnSpPr>
          <p:nvPr/>
        </p:nvCxnSpPr>
        <p:spPr>
          <a:xfrm>
            <a:off x="1241963" y="2466141"/>
            <a:ext cx="450005" cy="5128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1B3F4E-3EA6-497D-82F7-3017DB931BF0}"/>
              </a:ext>
            </a:extLst>
          </p:cNvPr>
          <p:cNvCxnSpPr>
            <a:cxnSpLocks/>
          </p:cNvCxnSpPr>
          <p:nvPr/>
        </p:nvCxnSpPr>
        <p:spPr>
          <a:xfrm flipH="1">
            <a:off x="1061961" y="3019781"/>
            <a:ext cx="630007" cy="5536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17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54BA5E-A24F-4A7C-AF48-809360CB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3F64E0-D492-4802-BBE6-EF80EC94F16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1470"/>
          <a:stretch/>
        </p:blipFill>
        <p:spPr>
          <a:xfrm>
            <a:off x="611988" y="1260000"/>
            <a:ext cx="7920000" cy="43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994AC3-2330-4A91-8F1E-965815965BD0}"/>
              </a:ext>
            </a:extLst>
          </p:cNvPr>
          <p:cNvSpPr/>
          <p:nvPr/>
        </p:nvSpPr>
        <p:spPr>
          <a:xfrm>
            <a:off x="6012016" y="1961901"/>
            <a:ext cx="2430027" cy="2547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2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65A3F8D-2532-480F-A1A9-6F903CA44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ED8B1C-606B-4F2A-B657-2E09F16E6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1" r="38608" b="5662"/>
          <a:stretch/>
        </p:blipFill>
        <p:spPr>
          <a:xfrm>
            <a:off x="1308636" y="1260000"/>
            <a:ext cx="6553292" cy="3755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0D98D1-AE80-4A39-91F9-0A88DDFD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9" t="67735" r="38857"/>
          <a:stretch/>
        </p:blipFill>
        <p:spPr>
          <a:xfrm>
            <a:off x="1282047" y="4959909"/>
            <a:ext cx="6553292" cy="13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5DFC1A3-0AD7-4FFF-9CB0-5930325F2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스타벅스_예제">
            <a:hlinkClick r:id="" action="ppaction://media"/>
            <a:extLst>
              <a:ext uri="{FF2B5EF4-FFF2-40B4-BE49-F238E27FC236}">
                <a16:creationId xmlns:a16="http://schemas.microsoft.com/office/drawing/2014/main" id="{E7E93F37-62AD-44A5-9BC3-F1DC5A056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4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D5DB0D6-CF71-40A8-87AA-5D46D6A1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6F9919F6-6B04-4534-935A-D12008C78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2"/>
          <a:stretch/>
        </p:blipFill>
        <p:spPr>
          <a:xfrm>
            <a:off x="793646" y="1260000"/>
            <a:ext cx="75567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1108E-02C7-4075-A3FA-7FD97CCCC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Software under test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3C9A2C-E677-42F2-9FF0-2208F5971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41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of the software under test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998" y="728969"/>
            <a:ext cx="4410577" cy="60300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책에서 제공하는 코드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간단한 </a:t>
            </a:r>
            <a:r>
              <a:rPr lang="en-US" altLang="ko-KR" dirty="0"/>
              <a:t>website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1085850" lvl="1" indent="-342900"/>
            <a:r>
              <a:rPr lang="en-US" altLang="ko-KR" dirty="0"/>
              <a:t>Window</a:t>
            </a:r>
          </a:p>
          <a:p>
            <a:pPr marL="1085850" lvl="1" indent="-342900"/>
            <a:r>
              <a:rPr lang="en-US" altLang="ko-KR" dirty="0"/>
              <a:t>Php</a:t>
            </a:r>
          </a:p>
          <a:p>
            <a:pPr marL="1085850" lvl="1" indent="-342900"/>
            <a:r>
              <a:rPr lang="en-US" altLang="ko-KR" dirty="0" err="1"/>
              <a:t>Aptsetup</a:t>
            </a:r>
            <a:endParaRPr lang="en-US" altLang="ko-KR" dirty="0"/>
          </a:p>
          <a:p>
            <a:pPr marL="1085850" lvl="1" indent="-342900"/>
            <a:r>
              <a:rPr lang="en-US" altLang="ko-KR" dirty="0" err="1"/>
              <a:t>mysql</a:t>
            </a:r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6C1C79-7B00-495A-8D1E-B4ADE81E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4" y="1019175"/>
            <a:ext cx="38100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5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홈페이지 메뉴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4AA95-675D-4E1E-B1B5-A2C890A62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8" r="18710" b="10193"/>
          <a:stretch/>
        </p:blipFill>
        <p:spPr>
          <a:xfrm>
            <a:off x="447083" y="1260000"/>
            <a:ext cx="3929247" cy="28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7D3666-D77A-42E1-B5F7-3A164C1EB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7" t="7306" r="21459"/>
          <a:stretch/>
        </p:blipFill>
        <p:spPr>
          <a:xfrm>
            <a:off x="4669829" y="1260000"/>
            <a:ext cx="39292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7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 </a:t>
            </a:r>
            <a:r>
              <a:rPr lang="en-US" altLang="ko-KR" dirty="0"/>
              <a:t>&amp; </a:t>
            </a:r>
            <a:r>
              <a:rPr lang="ko-KR" altLang="en-US" dirty="0"/>
              <a:t>로그아웃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 게시판 사용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AE763-E563-4E29-9358-C2B6A7C4F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" t="7306" r="21459"/>
          <a:stretch/>
        </p:blipFill>
        <p:spPr>
          <a:xfrm>
            <a:off x="448628" y="1260000"/>
            <a:ext cx="3929248" cy="28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284537-890C-42DA-A123-78E157068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" t="7306" r="21962"/>
          <a:stretch/>
        </p:blipFill>
        <p:spPr>
          <a:xfrm>
            <a:off x="4575079" y="1260000"/>
            <a:ext cx="39292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팝업창으로 에러 메시지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94DCBF-AD17-4523-9452-326A64A48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" t="5664" r="2750" b="54926"/>
          <a:stretch/>
        </p:blipFill>
        <p:spPr>
          <a:xfrm>
            <a:off x="448627" y="1260000"/>
            <a:ext cx="8055700" cy="20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08ABC-6B93-408A-9381-E8A73B0B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FD56CE-C4A1-45E4-9735-DBE6C7B7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Tool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Software under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Test case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Test result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Lessons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Future 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0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335DD1-68D9-4B9A-B9EF-1063FC91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2" y="1260000"/>
            <a:ext cx="8131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37E99-B362-4C3C-BBEC-C4D599D7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2" y="1260000"/>
            <a:ext cx="8131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Website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7DB1F-BA68-4DA7-B4FA-C33BCCF7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2" y="1260000"/>
            <a:ext cx="8131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 함수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1FC75-0B84-41C7-BB00-FF1C841F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14375"/>
          <a:stretch/>
        </p:blipFill>
        <p:spPr>
          <a:xfrm>
            <a:off x="1581319" y="1260000"/>
            <a:ext cx="5981338" cy="36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0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 </a:t>
            </a:r>
            <a:r>
              <a:rPr lang="en-US" altLang="ko-KR" dirty="0"/>
              <a:t>&amp; </a:t>
            </a:r>
            <a:r>
              <a:rPr lang="ko-KR" altLang="en-US" dirty="0"/>
              <a:t>로그아웃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EC6100-0979-4401-BD6C-6C34F8E3C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" r="26271"/>
          <a:stretch/>
        </p:blipFill>
        <p:spPr>
          <a:xfrm>
            <a:off x="1581319" y="1260000"/>
            <a:ext cx="598133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 작성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E56B2B-C23C-4059-9F83-DE24543CE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 b="10208"/>
          <a:stretch/>
        </p:blipFill>
        <p:spPr>
          <a:xfrm>
            <a:off x="1581319" y="1259999"/>
            <a:ext cx="5981338" cy="38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8FCCE3-C6BD-486A-8678-BBE0A0AC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46"/>
          <a:stretch/>
        </p:blipFill>
        <p:spPr>
          <a:xfrm>
            <a:off x="1581319" y="1260000"/>
            <a:ext cx="5981338" cy="432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B98B04-B44A-40A1-BF5E-AE3B8255F500}"/>
              </a:ext>
            </a:extLst>
          </p:cNvPr>
          <p:cNvSpPr/>
          <p:nvPr/>
        </p:nvSpPr>
        <p:spPr>
          <a:xfrm>
            <a:off x="2141973" y="2528990"/>
            <a:ext cx="720008" cy="360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7B0D02D-40F0-46F6-8E40-1EBFDA96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함수를 이용</a:t>
            </a:r>
            <a:r>
              <a:rPr lang="en-US" altLang="ko-KR" dirty="0"/>
              <a:t>, test </a:t>
            </a:r>
            <a:r>
              <a:rPr lang="ko-KR" altLang="en-US" dirty="0"/>
              <a:t>진행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B96C05-B965-4697-9891-111ADEAC2E4D}"/>
              </a:ext>
            </a:extLst>
          </p:cNvPr>
          <p:cNvSpPr/>
          <p:nvPr/>
        </p:nvSpPr>
        <p:spPr>
          <a:xfrm>
            <a:off x="2141973" y="3874492"/>
            <a:ext cx="1170013" cy="45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9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5D7DE-BD4F-4C4F-9933-28353DA6B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 case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D4E5D4-8B43-4C79-A868-22F970D14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18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case design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E225EC-F093-47D4-9D05-C0218572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" t="33638" r="2454" b="6815"/>
          <a:stretch/>
        </p:blipFill>
        <p:spPr>
          <a:xfrm>
            <a:off x="250342" y="1260000"/>
            <a:ext cx="8641176" cy="24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1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5963D-3F17-4F9E-9866-D798DE5FE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 result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66806C-51BF-4636-9A1F-E823273DD9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ADC30-6683-49DB-B2AB-7B08E80C5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6C5C45-6288-4F63-97ED-FC1D44D3E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16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 성공</a:t>
            </a:r>
          </a:p>
        </p:txBody>
      </p:sp>
      <p:pic>
        <p:nvPicPr>
          <p:cNvPr id="7" name="회원가입_성공">
            <a:hlinkClick r:id="" action="ppaction://media"/>
            <a:extLst>
              <a:ext uri="{FF2B5EF4-FFF2-40B4-BE49-F238E27FC236}">
                <a16:creationId xmlns:a16="http://schemas.microsoft.com/office/drawing/2014/main" id="{C5CE26D4-41DE-4105-93B7-63889F27E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73A6BF-561F-486F-B482-7DCD468B2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9" y="5760000"/>
            <a:ext cx="7672136" cy="7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_id</a:t>
            </a:r>
            <a:r>
              <a:rPr lang="ko-KR" altLang="en-US" dirty="0"/>
              <a:t> </a:t>
            </a:r>
            <a:r>
              <a:rPr lang="ko-KR" altLang="en-US" dirty="0" err="1"/>
              <a:t>미입력</a:t>
            </a:r>
            <a:endParaRPr lang="ko-KR" altLang="en-US" dirty="0"/>
          </a:p>
        </p:txBody>
      </p:sp>
      <p:pic>
        <p:nvPicPr>
          <p:cNvPr id="10" name="회원가입_아이디없음">
            <a:hlinkClick r:id="" action="ppaction://media"/>
            <a:extLst>
              <a:ext uri="{FF2B5EF4-FFF2-40B4-BE49-F238E27FC236}">
                <a16:creationId xmlns:a16="http://schemas.microsoft.com/office/drawing/2014/main" id="{B9C70BF3-A0FB-4767-942B-AFC6AEC8F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91" y="1260000"/>
            <a:ext cx="6870017" cy="43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89F4F-B5C3-474A-B386-6FF024018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8" y="5760000"/>
            <a:ext cx="8350679" cy="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_id</a:t>
            </a:r>
            <a:r>
              <a:rPr lang="ko-KR" altLang="en-US" dirty="0"/>
              <a:t>조건</a:t>
            </a:r>
            <a:r>
              <a:rPr lang="en-US" altLang="ko-KR" dirty="0"/>
              <a:t>_</a:t>
            </a:r>
            <a:r>
              <a:rPr lang="ko-KR" altLang="en-US" dirty="0" err="1"/>
              <a:t>오류검출실패</a:t>
            </a:r>
            <a:endParaRPr lang="ko-KR" altLang="en-US" dirty="0"/>
          </a:p>
        </p:txBody>
      </p:sp>
      <p:pic>
        <p:nvPicPr>
          <p:cNvPr id="4" name="회원가입_아이디조건_오류검출실패">
            <a:hlinkClick r:id="" action="ppaction://media"/>
            <a:extLst>
              <a:ext uri="{FF2B5EF4-FFF2-40B4-BE49-F238E27FC236}">
                <a16:creationId xmlns:a16="http://schemas.microsoft.com/office/drawing/2014/main" id="{81A86C98-9897-45D3-A501-D856BF16F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C613A-9F76-4083-B1BA-4DAE99714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9" y="5760000"/>
            <a:ext cx="8401482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3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_</a:t>
            </a:r>
            <a:r>
              <a:rPr lang="ko-KR" altLang="en-US" dirty="0"/>
              <a:t>전화번호검사</a:t>
            </a:r>
            <a:r>
              <a:rPr lang="en-US" altLang="ko-KR" dirty="0"/>
              <a:t>_</a:t>
            </a:r>
            <a:r>
              <a:rPr lang="ko-KR" altLang="en-US" dirty="0" err="1"/>
              <a:t>오류검출실패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D1C80-715C-4B68-A94D-D5DEFAA6F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" y="5760000"/>
            <a:ext cx="8236373" cy="882695"/>
          </a:xfrm>
          <a:prstGeom prst="rect">
            <a:avLst/>
          </a:prstGeom>
        </p:spPr>
      </p:pic>
      <p:pic>
        <p:nvPicPr>
          <p:cNvPr id="6" name="회원가입_전화번호검사 오류검출실패">
            <a:hlinkClick r:id="" action="ppaction://media"/>
            <a:extLst>
              <a:ext uri="{FF2B5EF4-FFF2-40B4-BE49-F238E27FC236}">
                <a16:creationId xmlns:a16="http://schemas.microsoft.com/office/drawing/2014/main" id="{BD49DF8B-A8C6-4F9B-9EDF-F369277DF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로그인</a:t>
            </a:r>
            <a:r>
              <a:rPr lang="en-US" altLang="ko-KR" dirty="0"/>
              <a:t>&amp;</a:t>
            </a:r>
            <a:r>
              <a:rPr lang="ko-KR" altLang="en-US" dirty="0"/>
              <a:t>로그아웃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성공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D06782-A345-4849-ADD0-87B0A642C0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58" t="71347" r="13919" b="15517"/>
          <a:stretch/>
        </p:blipFill>
        <p:spPr>
          <a:xfrm>
            <a:off x="453801" y="5760000"/>
            <a:ext cx="8236373" cy="813469"/>
          </a:xfrm>
          <a:prstGeom prst="rect">
            <a:avLst/>
          </a:prstGeom>
        </p:spPr>
      </p:pic>
      <p:pic>
        <p:nvPicPr>
          <p:cNvPr id="6" name="로그인_성공">
            <a:hlinkClick r:id="" action="ppaction://media"/>
            <a:extLst>
              <a:ext uri="{FF2B5EF4-FFF2-40B4-BE49-F238E27FC236}">
                <a16:creationId xmlns:a16="http://schemas.microsoft.com/office/drawing/2014/main" id="{46E30B92-5680-499B-93F7-1511C9F920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8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로그인</a:t>
            </a:r>
            <a:r>
              <a:rPr lang="en-US" altLang="ko-KR" dirty="0"/>
              <a:t>&amp;</a:t>
            </a:r>
            <a:r>
              <a:rPr lang="ko-KR" altLang="en-US" dirty="0"/>
              <a:t>로그아웃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아이디 오류</a:t>
            </a:r>
          </a:p>
        </p:txBody>
      </p:sp>
      <p:pic>
        <p:nvPicPr>
          <p:cNvPr id="6" name="아이디 오류">
            <a:hlinkClick r:id="" action="ppaction://media"/>
            <a:extLst>
              <a:ext uri="{FF2B5EF4-FFF2-40B4-BE49-F238E27FC236}">
                <a16:creationId xmlns:a16="http://schemas.microsoft.com/office/drawing/2014/main" id="{D010DDBD-13E7-4385-A222-816FA7F610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1608A0-2F6E-4565-86BF-4D33CC523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51" y="5752310"/>
            <a:ext cx="8236271" cy="9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로그인</a:t>
            </a:r>
            <a:r>
              <a:rPr lang="en-US" altLang="ko-KR" dirty="0"/>
              <a:t>&amp;</a:t>
            </a:r>
            <a:r>
              <a:rPr lang="ko-KR" altLang="en-US" dirty="0"/>
              <a:t>로그아웃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비밀번호 오류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76D1B-FA45-4A1E-8DF9-D0F9C7992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1" y="5760000"/>
            <a:ext cx="8325278" cy="971600"/>
          </a:xfrm>
          <a:prstGeom prst="rect">
            <a:avLst/>
          </a:prstGeom>
        </p:spPr>
      </p:pic>
      <p:pic>
        <p:nvPicPr>
          <p:cNvPr id="6" name="비밀번호 오류">
            <a:hlinkClick r:id="" action="ppaction://media"/>
            <a:extLst>
              <a:ext uri="{FF2B5EF4-FFF2-40B4-BE49-F238E27FC236}">
                <a16:creationId xmlns:a16="http://schemas.microsoft.com/office/drawing/2014/main" id="{1D9927B0-4E68-4C94-955C-A8BACBD11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로그인</a:t>
            </a:r>
            <a:r>
              <a:rPr lang="en-US" altLang="ko-KR" dirty="0"/>
              <a:t>&amp;</a:t>
            </a:r>
            <a:r>
              <a:rPr lang="ko-KR" altLang="en-US" dirty="0"/>
              <a:t>로그아웃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로그아웃</a:t>
            </a:r>
            <a:r>
              <a:rPr lang="en-US" altLang="ko-KR" dirty="0"/>
              <a:t>_</a:t>
            </a:r>
            <a:r>
              <a:rPr lang="ko-KR" altLang="en-US" dirty="0"/>
              <a:t>성공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BC3F9-7BE4-4973-BA51-207637983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5" y="5760000"/>
            <a:ext cx="8344329" cy="1016052"/>
          </a:xfrm>
          <a:prstGeom prst="rect">
            <a:avLst/>
          </a:prstGeom>
        </p:spPr>
      </p:pic>
      <p:pic>
        <p:nvPicPr>
          <p:cNvPr id="4" name="로그아웃_수정">
            <a:hlinkClick r:id="" action="ppaction://media"/>
            <a:extLst>
              <a:ext uri="{FF2B5EF4-FFF2-40B4-BE49-F238E27FC236}">
                <a16:creationId xmlns:a16="http://schemas.microsoft.com/office/drawing/2014/main" id="{EADF2835-86B8-48E7-AC32-E782E0E45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9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게시판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</a:t>
            </a:r>
            <a:r>
              <a:rPr lang="en-US" altLang="ko-KR" dirty="0"/>
              <a:t>_</a:t>
            </a:r>
            <a:r>
              <a:rPr lang="ko-KR" altLang="en-US" dirty="0"/>
              <a:t>성공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87ACF19-8765-4AE3-BB97-F116F692A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" y="5760000"/>
            <a:ext cx="8350679" cy="1111307"/>
          </a:xfrm>
          <a:prstGeom prst="rect">
            <a:avLst/>
          </a:prstGeom>
        </p:spPr>
      </p:pic>
      <p:pic>
        <p:nvPicPr>
          <p:cNvPr id="6" name="가입인사_성공">
            <a:hlinkClick r:id="" action="ppaction://media"/>
            <a:extLst>
              <a:ext uri="{FF2B5EF4-FFF2-40B4-BE49-F238E27FC236}">
                <a16:creationId xmlns:a16="http://schemas.microsoft.com/office/drawing/2014/main" id="{8954B453-2F4F-4F5F-ADC6-877641EB37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1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게시판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</a:t>
            </a:r>
            <a:r>
              <a:rPr lang="en-US" altLang="ko-KR" dirty="0"/>
              <a:t>_</a:t>
            </a:r>
            <a:r>
              <a:rPr lang="ko-KR" altLang="en-US" dirty="0"/>
              <a:t>내용오류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F63DD-DD0E-428F-8157-832FAB2BC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08" y="5760000"/>
            <a:ext cx="8439584" cy="1016052"/>
          </a:xfrm>
          <a:prstGeom prst="rect">
            <a:avLst/>
          </a:prstGeom>
        </p:spPr>
      </p:pic>
      <p:pic>
        <p:nvPicPr>
          <p:cNvPr id="6" name="가입인사_내용오류">
            <a:hlinkClick r:id="" action="ppaction://media"/>
            <a:extLst>
              <a:ext uri="{FF2B5EF4-FFF2-40B4-BE49-F238E27FC236}">
                <a16:creationId xmlns:a16="http://schemas.microsoft.com/office/drawing/2014/main" id="{C6ABEA7D-48F6-4D92-8D56-B1D525F87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Software Testing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Select a tool for software testing, test example codes and submit the test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The tool to be used for homework, can be selected in the following tools (freeware tool), but if there is a test tool familiar to you, you can use it. </a:t>
            </a:r>
            <a:endParaRPr lang="en-US" altLang="ko-KR" dirty="0">
              <a:solidFill>
                <a:srgbClr val="000000"/>
              </a:solidFill>
              <a:latin typeface="Open Sans"/>
            </a:endParaRPr>
          </a:p>
          <a:p>
            <a:pPr marL="1085850" lvl="1" indent="-34290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Junit /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Cppunit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Jmeter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MuJava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/>
              </a:rPr>
              <a:t>Selenium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Qmetry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or other tool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016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게시판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</a:t>
            </a:r>
            <a:r>
              <a:rPr lang="en-US" altLang="ko-KR" dirty="0"/>
              <a:t>_</a:t>
            </a:r>
            <a:r>
              <a:rPr lang="ko-KR" altLang="en-US" dirty="0"/>
              <a:t>제목오류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C9935-EC4A-49A6-83FE-F20D801F0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2" y="5760000"/>
            <a:ext cx="8458635" cy="635033"/>
          </a:xfrm>
          <a:prstGeom prst="rect">
            <a:avLst/>
          </a:prstGeom>
        </p:spPr>
      </p:pic>
      <p:pic>
        <p:nvPicPr>
          <p:cNvPr id="6" name="가입인사_제목오류">
            <a:hlinkClick r:id="" action="ppaction://media"/>
            <a:extLst>
              <a:ext uri="{FF2B5EF4-FFF2-40B4-BE49-F238E27FC236}">
                <a16:creationId xmlns:a16="http://schemas.microsoft.com/office/drawing/2014/main" id="{C7B9667A-16F3-4170-9CF4-7F9334764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79" y="1260000"/>
            <a:ext cx="68700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result_</a:t>
            </a:r>
            <a:r>
              <a:rPr lang="ko-KR" altLang="en-US" dirty="0"/>
              <a:t>게시판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가입인사</a:t>
            </a:r>
            <a:r>
              <a:rPr lang="en-US" altLang="ko-KR" dirty="0"/>
              <a:t>_</a:t>
            </a:r>
            <a:r>
              <a:rPr lang="ko-KR" altLang="en-US" dirty="0"/>
              <a:t>스크린샷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DA08923-EFF5-4BDA-AFF1-E1553F9E3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2" y="1260000"/>
            <a:ext cx="84550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25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FDDED-2545-44C7-9989-603789D3A9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" t="32986" r="2755" b="7467"/>
          <a:stretch/>
        </p:blipFill>
        <p:spPr>
          <a:xfrm>
            <a:off x="251400" y="1260000"/>
            <a:ext cx="8641176" cy="24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0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1F1CB-BD84-4584-B545-CD4293B74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Lesson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F6F8D-CD05-46AD-BB77-1270BAABF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52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Selenuim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Test case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en-US" altLang="ko-KR" dirty="0"/>
              <a:t>test case </a:t>
            </a:r>
            <a:r>
              <a:rPr lang="ko-KR" altLang="en-US" dirty="0"/>
              <a:t>디자인 필요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Test</a:t>
            </a:r>
            <a:r>
              <a:rPr lang="ko-KR" altLang="en-US" dirty="0"/>
              <a:t>를 수월하게 진행하기 위한 </a:t>
            </a:r>
            <a:r>
              <a:rPr lang="en-US" altLang="ko-KR" dirty="0"/>
              <a:t>code</a:t>
            </a:r>
            <a:r>
              <a:rPr lang="ko-KR" altLang="en-US" dirty="0"/>
              <a:t>를 잘 구현할 필요성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Test </a:t>
            </a:r>
            <a:r>
              <a:rPr lang="ko-KR" altLang="en-US" dirty="0"/>
              <a:t>할 적절한 대상을 찾는 과정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902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1F1CB-BD84-4584-B545-CD4293B74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F6F8D-CD05-46AD-BB77-1270BAABF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154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전화번호 입력 조건 </a:t>
            </a:r>
            <a:r>
              <a:rPr lang="en-US" altLang="ko-KR" dirty="0"/>
              <a:t>test fail</a:t>
            </a:r>
          </a:p>
          <a:p>
            <a:pPr marL="1085850" lvl="1" indent="-342900"/>
            <a:r>
              <a:rPr lang="ko-KR" altLang="en-US" dirty="0"/>
              <a:t>추가 구현 시 수정 필요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추가기능의 더 많은 </a:t>
            </a:r>
            <a:r>
              <a:rPr lang="en-US" altLang="ko-KR" dirty="0"/>
              <a:t>test case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1085850" lvl="1" indent="-342900"/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726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9DBD768-91FE-474F-8A2D-C18804A7D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6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9DBD768-91FE-474F-8A2D-C18804A7D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9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C3F89-46FC-439B-B8B2-76004B358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Tool overview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E3D2384-DFA8-4D7D-AC7F-7714D0477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0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Webbrowser</a:t>
            </a:r>
            <a:r>
              <a:rPr lang="en-US" altLang="ko-KR" dirty="0"/>
              <a:t> </a:t>
            </a:r>
            <a:r>
              <a:rPr lang="ko-KR" altLang="en-US" dirty="0"/>
              <a:t>컨트롤</a:t>
            </a:r>
            <a:r>
              <a:rPr lang="en-US" altLang="ko-KR" dirty="0"/>
              <a:t>, </a:t>
            </a:r>
            <a:r>
              <a:rPr lang="ko-KR" altLang="en-US" dirty="0"/>
              <a:t>웹 자동화 도구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 </a:t>
            </a:r>
            <a:r>
              <a:rPr lang="ko-KR" altLang="en-US" dirty="0"/>
              <a:t>브라우저 조정</a:t>
            </a:r>
            <a:r>
              <a:rPr lang="en-US" altLang="ko-KR" dirty="0"/>
              <a:t>, Web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Web application</a:t>
            </a:r>
            <a:r>
              <a:rPr lang="ko-KR" altLang="en-US" dirty="0"/>
              <a:t>을 </a:t>
            </a:r>
            <a:r>
              <a:rPr lang="en-US" altLang="ko-KR" dirty="0"/>
              <a:t>test</a:t>
            </a:r>
            <a:r>
              <a:rPr lang="ko-KR" altLang="en-US" dirty="0"/>
              <a:t>하는데 이용하는 </a:t>
            </a:r>
            <a:r>
              <a:rPr lang="en-US" altLang="ko-KR" dirty="0"/>
              <a:t>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다양한 언어에서 사용 가능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Webdriver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en-US" altLang="ko-KR" dirty="0"/>
              <a:t>OS</a:t>
            </a:r>
            <a:r>
              <a:rPr lang="ko-KR" altLang="en-US" dirty="0"/>
              <a:t>에 설치된 </a:t>
            </a:r>
            <a:r>
              <a:rPr lang="en-US" altLang="ko-KR" dirty="0"/>
              <a:t>browser 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1"/>
            <a:r>
              <a:rPr lang="en-US" altLang="ko-KR" dirty="0"/>
              <a:t>Firefox,</a:t>
            </a:r>
            <a:r>
              <a:rPr lang="ko-KR" altLang="en-US" dirty="0"/>
              <a:t> </a:t>
            </a:r>
            <a:r>
              <a:rPr lang="en-US" altLang="ko-KR" dirty="0"/>
              <a:t>edge,</a:t>
            </a:r>
            <a:r>
              <a:rPr lang="ko-KR" altLang="en-US" dirty="0"/>
              <a:t> </a:t>
            </a:r>
            <a:r>
              <a:rPr lang="en-US" altLang="ko-KR" dirty="0"/>
              <a:t>chrome, safari…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브라우저를 직접 동작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2050" name="Picture 2" descr="Selenium Test Example | YEON Blog">
            <a:extLst>
              <a:ext uri="{FF2B5EF4-FFF2-40B4-BE49-F238E27FC236}">
                <a16:creationId xmlns:a16="http://schemas.microsoft.com/office/drawing/2014/main" id="{1118DEDC-A03F-43A0-AF9F-9939E5AE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76" y="4059007"/>
            <a:ext cx="285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2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Selenium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Pip install selenium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E9AB3-027B-40C0-B939-386744B5E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84"/>
          <a:stretch/>
        </p:blipFill>
        <p:spPr>
          <a:xfrm>
            <a:off x="441831" y="1809031"/>
            <a:ext cx="8260313" cy="26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0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Webdriver</a:t>
            </a:r>
            <a:r>
              <a:rPr lang="en-US" altLang="ko-KR" dirty="0"/>
              <a:t> Download</a:t>
            </a:r>
          </a:p>
          <a:p>
            <a:pPr lvl="1"/>
            <a:r>
              <a:rPr lang="en-US" altLang="ko-KR" dirty="0">
                <a:hlinkClick r:id="rId3"/>
              </a:rPr>
              <a:t>https://sites.google.com/a/chromium.org/chromedriver/downloads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28B07-BDFC-4805-A29F-DFE1F805B1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4" t="16975" r="14566" b="462"/>
          <a:stretch/>
        </p:blipFill>
        <p:spPr>
          <a:xfrm>
            <a:off x="881959" y="1934981"/>
            <a:ext cx="5400060" cy="3240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FDE765-08EB-4591-B827-8FCD9E229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6" r="51968" b="53669"/>
          <a:stretch/>
        </p:blipFill>
        <p:spPr>
          <a:xfrm>
            <a:off x="4391998" y="4869016"/>
            <a:ext cx="4391998" cy="16200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9C029-30D1-4D5F-8452-D360280AF372}"/>
              </a:ext>
            </a:extLst>
          </p:cNvPr>
          <p:cNvSpPr/>
          <p:nvPr/>
        </p:nvSpPr>
        <p:spPr>
          <a:xfrm>
            <a:off x="2411976" y="3519001"/>
            <a:ext cx="1350015" cy="270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7BD799E-3676-4541-8153-1EED61D77E13}"/>
              </a:ext>
            </a:extLst>
          </p:cNvPr>
          <p:cNvCxnSpPr/>
          <p:nvPr/>
        </p:nvCxnSpPr>
        <p:spPr>
          <a:xfrm>
            <a:off x="3761991" y="3789004"/>
            <a:ext cx="810009" cy="16200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8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8C20C-9FC8-48B6-A129-DC7D604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A7D7C-ECD4-4417-B2E5-13BB2C18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Example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AFBD16-B9C6-4F38-B5B4-278D551DF91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9645" t="13306" r="2750"/>
          <a:stretch/>
        </p:blipFill>
        <p:spPr>
          <a:xfrm>
            <a:off x="611988" y="1260000"/>
            <a:ext cx="7920000" cy="432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02DBFC-83BA-4037-8130-DB5A403F854D}"/>
              </a:ext>
            </a:extLst>
          </p:cNvPr>
          <p:cNvSpPr/>
          <p:nvPr/>
        </p:nvSpPr>
        <p:spPr>
          <a:xfrm>
            <a:off x="3851993" y="1540229"/>
            <a:ext cx="720008" cy="270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B112B8-0F72-4545-9036-8D7722AA76F8}"/>
              </a:ext>
            </a:extLst>
          </p:cNvPr>
          <p:cNvCxnSpPr>
            <a:cxnSpLocks/>
          </p:cNvCxnSpPr>
          <p:nvPr/>
        </p:nvCxnSpPr>
        <p:spPr>
          <a:xfrm flipH="1">
            <a:off x="1421965" y="1810232"/>
            <a:ext cx="2430028" cy="3587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7522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코딩"/>
        <a:ea typeface="나눔고딕코딩"/>
        <a:cs typeface=""/>
      </a:majorFont>
      <a:minorFont>
        <a:latin typeface="나눔고딕코딩"/>
        <a:ea typeface="나눔고딕코딩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2731</TotalTime>
  <Words>1889</Words>
  <Application>Microsoft Office PowerPoint</Application>
  <PresentationFormat>화면 슬라이드 쇼(4:3)</PresentationFormat>
  <Paragraphs>366</Paragraphs>
  <Slides>48</Slides>
  <Notes>44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Open Sans</vt:lpstr>
      <vt:lpstr>나눔고딕코딩</vt:lpstr>
      <vt:lpstr>맑은 고딕</vt:lpstr>
      <vt:lpstr>Arial</vt:lpstr>
      <vt:lpstr>Tahoma</vt:lpstr>
      <vt:lpstr>Wingdings</vt:lpstr>
      <vt:lpstr>2_Office 테마</vt:lpstr>
      <vt:lpstr>Website test by Selenium</vt:lpstr>
      <vt:lpstr>Contents</vt:lpstr>
      <vt:lpstr>Introduction</vt:lpstr>
      <vt:lpstr>Introduction</vt:lpstr>
      <vt:lpstr>Tool overview</vt:lpstr>
      <vt:lpstr>What is Selenium</vt:lpstr>
      <vt:lpstr>Install</vt:lpstr>
      <vt:lpstr>Install</vt:lpstr>
      <vt:lpstr>How to use</vt:lpstr>
      <vt:lpstr>How to use</vt:lpstr>
      <vt:lpstr>How to use</vt:lpstr>
      <vt:lpstr>How to use</vt:lpstr>
      <vt:lpstr>How to use</vt:lpstr>
      <vt:lpstr>How to use</vt:lpstr>
      <vt:lpstr>Software under test</vt:lpstr>
      <vt:lpstr>Overview of the software under test</vt:lpstr>
      <vt:lpstr>Website</vt:lpstr>
      <vt:lpstr>Website</vt:lpstr>
      <vt:lpstr>Website</vt:lpstr>
      <vt:lpstr>Website</vt:lpstr>
      <vt:lpstr>Website</vt:lpstr>
      <vt:lpstr>Website</vt:lpstr>
      <vt:lpstr>Test code</vt:lpstr>
      <vt:lpstr>Test code</vt:lpstr>
      <vt:lpstr>Test code</vt:lpstr>
      <vt:lpstr>Test code</vt:lpstr>
      <vt:lpstr>Test case design</vt:lpstr>
      <vt:lpstr>Test case design</vt:lpstr>
      <vt:lpstr>Test result</vt:lpstr>
      <vt:lpstr>Test result_회원가입</vt:lpstr>
      <vt:lpstr>Test result_회원가입</vt:lpstr>
      <vt:lpstr>Test result_회원가입</vt:lpstr>
      <vt:lpstr>Test result_회원가입</vt:lpstr>
      <vt:lpstr>Test result_로그인&amp;로그아웃</vt:lpstr>
      <vt:lpstr>Test result_로그인&amp;로그아웃</vt:lpstr>
      <vt:lpstr>Test result_로그인&amp;로그아웃</vt:lpstr>
      <vt:lpstr>Test result_로그인&amp;로그아웃</vt:lpstr>
      <vt:lpstr>Test result_게시판</vt:lpstr>
      <vt:lpstr>Test result_게시판</vt:lpstr>
      <vt:lpstr>Test result_게시판</vt:lpstr>
      <vt:lpstr>Test result_게시판</vt:lpstr>
      <vt:lpstr>Test result</vt:lpstr>
      <vt:lpstr>Lesson</vt:lpstr>
      <vt:lpstr>Lesson</vt:lpstr>
      <vt:lpstr>Future work</vt:lpstr>
      <vt:lpstr>Future work</vt:lpstr>
      <vt:lpstr>Q&amp;A</vt:lpstr>
      <vt:lpstr>Thank you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9502jw@student.jbnu.ac.kr</cp:lastModifiedBy>
  <cp:revision>310</cp:revision>
  <cp:lastPrinted>2011-05-11T10:55:03Z</cp:lastPrinted>
  <dcterms:created xsi:type="dcterms:W3CDTF">2006-10-05T04:04:58Z</dcterms:created>
  <dcterms:modified xsi:type="dcterms:W3CDTF">2020-06-08T08:36:22Z</dcterms:modified>
</cp:coreProperties>
</file>